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97" r:id="rId3"/>
    <p:sldId id="257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76" r:id="rId12"/>
    <p:sldId id="299" r:id="rId13"/>
    <p:sldId id="266" r:id="rId14"/>
    <p:sldId id="268" r:id="rId15"/>
    <p:sldId id="269" r:id="rId16"/>
    <p:sldId id="273" r:id="rId17"/>
    <p:sldId id="270" r:id="rId18"/>
    <p:sldId id="274" r:id="rId19"/>
    <p:sldId id="275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298" r:id="rId32"/>
    <p:sldId id="29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61" autoAdjust="0"/>
    <p:restoredTop sz="95965" autoAdjust="0"/>
  </p:normalViewPr>
  <p:slideViewPr>
    <p:cSldViewPr>
      <p:cViewPr varScale="1">
        <p:scale>
          <a:sx n="88" d="100"/>
          <a:sy n="88" d="100"/>
        </p:scale>
        <p:origin x="-9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10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DB491-8B24-4C0C-BB83-9E75FB4D2979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9D8A3-7D22-41ED-B952-441731FFBF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67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300FB1B-64C8-4979-BF09-1DBE917AB19F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DD504A3-0EA8-4FD5-B1E0-8910538C5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Разработка индивидуального образовательного маршрута для дошкольников с ОВЗ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3886200"/>
            <a:ext cx="504056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Выполнили: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Учитель-логопед высшей категории Кузнецова И.В.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– логопед первой категории Рогозина Т.С.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88840"/>
            <a:ext cx="8101528" cy="381642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600" b="1" dirty="0" smtClean="0"/>
              <a:t>плановый промежуточный мониторинг </a:t>
            </a:r>
            <a:r>
              <a:rPr lang="ru-RU" dirty="0" smtClean="0"/>
              <a:t>–   не позже, чем через полгода с начала учебного года,</a:t>
            </a:r>
          </a:p>
          <a:p>
            <a:pPr lvl="0"/>
            <a:r>
              <a:rPr lang="ru-RU" b="1" dirty="0" smtClean="0"/>
              <a:t> </a:t>
            </a:r>
            <a:r>
              <a:rPr lang="ru-RU" sz="3600" b="1" dirty="0" smtClean="0"/>
              <a:t>итоговый мониторинг</a:t>
            </a:r>
            <a:r>
              <a:rPr lang="ru-RU" dirty="0" smtClean="0"/>
              <a:t> – в конце учебного года;</a:t>
            </a:r>
          </a:p>
          <a:p>
            <a:r>
              <a:rPr lang="ru-RU" sz="3600" b="1" dirty="0" smtClean="0"/>
              <a:t>внеплановый динамический мониторинг </a:t>
            </a:r>
            <a:r>
              <a:rPr lang="ru-RU" dirty="0" smtClean="0"/>
              <a:t>проводится в любые сроки по запросу родителей (законных представителей).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548680"/>
            <a:ext cx="7056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Мониторинг эффективности реализации ИОМ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692696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Организационно-педагогические условия проектирования и реализации ИОМ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2132856"/>
            <a:ext cx="7704856" cy="936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Наличие статуса «обучающийся с ОВЗ», подтвержденного ТПМПК города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9592" y="3212976"/>
            <a:ext cx="7704856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Согласие родителей на создание специальных условий получения образования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99592" y="5157192"/>
            <a:ext cx="7704856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Наличие психолого-педагогического консилиума образовательной организации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99592" y="4221088"/>
            <a:ext cx="7632848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Наличие в организации специалистов психолого-педагогического сопровождения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79512" y="105013"/>
            <a:ext cx="8640960" cy="664797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Заведующему МБДОУ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комбинированного вида № 464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Хитриковой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Н.В.                               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адрес: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Патриса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Лумумбы-25Б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от ________________________________________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(Ф.И.О. матери (или: отца/законного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представителя) ребенка с ограниченными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возможностями здоровья)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адрес: ___________________________________,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телефон: _________________________________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Заявление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 согласии на обучение ребенка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ограниченными возможностями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здоровья по адаптированной основной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общеобразовательной программе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______________________________________________________________________________________________________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(Ф.И.О. матери (или: отца/законного представителя) ребенка с ограниченными  возможностями здоровья , являющиеся  (матерью/отцом/законным представителем)_________________________________________________________________,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руководствуясь ч. 3 ст. 55 Федерального закона от 29.12.2012 N 273-ФЗ    "Об   образовании   в Российской  Федерации" и на основании Рекомендаций  ПМПК центра  « Радуга»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"___"______________ г. №___________,  заявляю  о согласии на обучение  по адаптированной основной общеобразовательной программе   (Ф.И.О. ребенка) ____________________________________________________________________________________________________.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(наименование образовательной организации)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Приложения: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1. Свидетельство   о  рождении (или: документы, подтверждающие законное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представительство).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2. Рекомендации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комиссии   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 "___"_____________ г. № __________________.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"___"________ ____ г.                                    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___________________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(подпись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424847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конкретизация индивидуальных условий обучения и воспитания в соответствии с рекомендациями ЦПМПК/ИПРА</a:t>
            </a:r>
          </a:p>
          <a:p>
            <a:pPr lvl="0"/>
            <a:r>
              <a:rPr lang="ru-RU" dirty="0" smtClean="0"/>
              <a:t>определение </a:t>
            </a:r>
            <a:r>
              <a:rPr lang="ru-RU" u="sng" dirty="0" smtClean="0"/>
              <a:t>специфических индивидуальных условий освоения адаптированной образовательной программы</a:t>
            </a:r>
            <a:r>
              <a:rPr lang="ru-RU" dirty="0" smtClean="0"/>
              <a:t> обучающимся с ОВЗ на основе комплексной диагностики: определение формы обучения, формы реализации программы, определение специальных методов и технологий;</a:t>
            </a:r>
          </a:p>
          <a:p>
            <a:pPr lvl="0"/>
            <a:r>
              <a:rPr lang="ru-RU" dirty="0" smtClean="0"/>
              <a:t>определение </a:t>
            </a:r>
            <a:r>
              <a:rPr lang="ru-RU" u="sng" dirty="0" smtClean="0"/>
              <a:t>индивидуализированных задач развития</a:t>
            </a:r>
            <a:r>
              <a:rPr lang="ru-RU" dirty="0" smtClean="0"/>
              <a:t> обучающегося на год на основе  анализа выявленных в результате углублённого комплексного обследования  дефицитов и ресурсов обучающегося;</a:t>
            </a:r>
          </a:p>
          <a:p>
            <a:pPr lvl="0"/>
            <a:r>
              <a:rPr lang="ru-RU" dirty="0" smtClean="0"/>
              <a:t> определение </a:t>
            </a:r>
            <a:r>
              <a:rPr lang="ru-RU" u="sng" dirty="0" smtClean="0"/>
              <a:t>индивидуальных планируемых результатов</a:t>
            </a:r>
            <a:r>
              <a:rPr lang="ru-RU" dirty="0" smtClean="0"/>
              <a:t> образования ;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548681"/>
            <a:ext cx="6480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Основные задачи ППК ДОУ по проектированию ИОМ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3528393"/>
          </a:xfrm>
        </p:spPr>
        <p:txBody>
          <a:bodyPr/>
          <a:lstStyle/>
          <a:p>
            <a:r>
              <a:rPr lang="ru-RU" dirty="0" smtClean="0"/>
              <a:t> Предварительный ( аналитический этап)</a:t>
            </a:r>
          </a:p>
          <a:p>
            <a:r>
              <a:rPr lang="ru-RU" dirty="0" smtClean="0"/>
              <a:t> Проектирование ИОМ</a:t>
            </a:r>
          </a:p>
          <a:p>
            <a:r>
              <a:rPr lang="ru-RU" dirty="0" smtClean="0"/>
              <a:t> Организационный этап</a:t>
            </a:r>
          </a:p>
          <a:p>
            <a:r>
              <a:rPr lang="ru-RU" dirty="0" smtClean="0"/>
              <a:t>Реализация ИОМ</a:t>
            </a:r>
          </a:p>
          <a:p>
            <a:r>
              <a:rPr lang="ru-RU" dirty="0" smtClean="0"/>
              <a:t> Контрольно – оценочный этап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04664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Основные этапы проектирования и реализации ИОМ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827584" y="1412776"/>
            <a:ext cx="3312368" cy="15841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Заведующий образовательного учреждения</a:t>
            </a:r>
            <a:endParaRPr lang="ru-RU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20072" y="1412776"/>
            <a:ext cx="3168352" cy="14401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Зам. заведующего по ВМР/ старший методист/ руководитель ППК ОО</a:t>
            </a:r>
            <a:endParaRPr lang="ru-RU" sz="1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76" y="3140968"/>
            <a:ext cx="2376264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Педагог-психолог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3888" y="3140968"/>
            <a:ext cx="2520280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</a:p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Учитель-логопед</a:t>
            </a:r>
          </a:p>
          <a:p>
            <a:pPr algn="ctr"/>
            <a:r>
              <a:rPr lang="ru-RU" dirty="0" smtClean="0"/>
              <a:t>Учитель-логопед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44208" y="3140968"/>
            <a:ext cx="2304256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Логопед-дефектолог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55576" y="4509120"/>
            <a:ext cx="2304256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Социальный педагог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91880" y="4509120"/>
            <a:ext cx="2520280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Воспитатель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44208" y="4509120"/>
            <a:ext cx="2304256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Родитель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9592" y="476673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Участники проектирования и реализации ИОМ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136904" cy="136815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 заместителя  заведующего по ВМР/ старшего воспитателя/ руководителя ПМПК ОО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060848"/>
            <a:ext cx="76328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организует и координирует деятельность всех участников проектирования и реализации ИОМ;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оказывает методическую поддержку в рамках реализации ИОМ всем участникам образовательного процесса;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несет ответственность за проведение мониторинга эффективности реализации ИОМ.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</a:rPr>
              <a:t>Ответственность  педагога-психолога, учителя-логопеда, учителя-дефект</a:t>
            </a:r>
            <a:r>
              <a:rPr lang="ru-RU" sz="2400" b="1" dirty="0" smtClean="0">
                <a:solidFill>
                  <a:srgbClr val="C00000"/>
                </a:solidFill>
                <a:cs typeface="Times New Roman" pitchFamily="18" charset="0"/>
              </a:rPr>
              <a:t>олога</a:t>
            </a:r>
            <a:endParaRPr lang="ru-RU" sz="2400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410445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предоставляют комплексное заключение по результатам первичной/динамической/итоговой диагностики освоения АООП, развития и социальной адаптации обучающегося с ОВЗ;</a:t>
            </a:r>
          </a:p>
          <a:p>
            <a:pPr lvl="0"/>
            <a:r>
              <a:rPr lang="ru-RU" dirty="0" smtClean="0"/>
              <a:t>дают рекомендации </a:t>
            </a:r>
            <a:r>
              <a:rPr lang="ru-RU" dirty="0" err="1" smtClean="0"/>
              <a:t>ПМПк</a:t>
            </a:r>
            <a:r>
              <a:rPr lang="ru-RU" dirty="0" smtClean="0"/>
              <a:t> по основным направлениям, целям и задачам коррекционно-развивающей работы с обучающимся с ОВЗ;</a:t>
            </a:r>
          </a:p>
          <a:p>
            <a:pPr lvl="0"/>
            <a:r>
              <a:rPr lang="ru-RU" dirty="0" smtClean="0"/>
              <a:t>реализуют содержание психолого-педагогической и специальной поддержки обучающегося в рамках направлений и задач, определенных ИОМ;</a:t>
            </a:r>
          </a:p>
          <a:p>
            <a:pPr lvl="0"/>
            <a:r>
              <a:rPr lang="ru-RU" dirty="0" smtClean="0"/>
              <a:t>представляют рекомендации воспитателям/родителям по обучению, развитию и социализации обучающегося с ОВЗ.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16832"/>
            <a:ext cx="8183880" cy="381642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разрабатывает и корректирует планирование и содержание деятельности в рамках реализации пяти основных образовательных областей, направленных на разностороннее развитие воспитанника с ОВЗ,  с учетом возрастных, индивидуальных особенностей и особых образовательных потребностей;</a:t>
            </a:r>
          </a:p>
          <a:p>
            <a:pPr lvl="0"/>
            <a:r>
              <a:rPr lang="ru-RU" dirty="0" smtClean="0"/>
              <a:t>планирует совместно с социальным педагогом и педагогом-психологом формы работы по реализации ИОМ в части задач социальной адаптации и формирования социальной компетентности обучающегося с ОВЗ.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9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Ответственность  воспитателя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72816"/>
            <a:ext cx="8183880" cy="4104456"/>
          </a:xfrm>
        </p:spPr>
        <p:txBody>
          <a:bodyPr/>
          <a:lstStyle/>
          <a:p>
            <a:pPr lvl="0"/>
            <a:r>
              <a:rPr lang="ru-RU" dirty="0" smtClean="0"/>
              <a:t> предоставляет документы, подтверждающие статус ребенка с ОВЗ;</a:t>
            </a:r>
          </a:p>
          <a:p>
            <a:pPr lvl="0"/>
            <a:r>
              <a:rPr lang="ru-RU" dirty="0" smtClean="0"/>
              <a:t> в рамках обсуждения ИОМ на </a:t>
            </a:r>
            <a:r>
              <a:rPr lang="ru-RU" dirty="0" err="1" smtClean="0"/>
              <a:t>ПМПк</a:t>
            </a:r>
            <a:r>
              <a:rPr lang="ru-RU" dirty="0" smtClean="0"/>
              <a:t> ОО может вносить предложения по созданию специальных образовательных условий.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Ответственность  родителя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(законного представителя)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76672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1340768"/>
            <a:ext cx="8183880" cy="4968552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закон РФ от 29 декабря 2012 года №273  «Об образовании в Российской Федерации»;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Концепция Федерального государственного образовательного стандарта для обучающихся с ограниченными возможностями здоровья;</a:t>
            </a:r>
          </a:p>
          <a:p>
            <a:pPr lvl="0" fontAlgn="base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№ 1155 от 17 октября 2013 г. «Об утверждении федерального государственного образовательного стандарта дошкольного образования» (Зарегистрировано в Минюсте России 14.11.2013 N 30384);  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от 19.12.2014 N 1598 "Об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здоровья" (Зарегистрировано в Минюсте России 03.02.2015 N 35847)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от 19 декабря 2014 г. N 1599 «Об утверждении федерального государственного образовательного стандарта обучающихся с умственной отсталостью (интеллектуальными нарушениями)» (Зарегистрировано в Минюсте России 03.02.2015 N 35850);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№1297 от 1 декабря 2015г. «Об утверждении государственной программы РФ «Доступная среда» на 2011 – 2020 годы;</a:t>
            </a:r>
          </a:p>
          <a:p>
            <a:pPr>
              <a:buFont typeface="Wingdings" pitchFamily="2" charset="2"/>
              <a:buChar char="v"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9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122534"/>
              </p:ext>
            </p:extLst>
          </p:nvPr>
        </p:nvGraphicFramePr>
        <p:xfrm>
          <a:off x="299245" y="424829"/>
          <a:ext cx="8496946" cy="1402080"/>
        </p:xfrm>
        <a:graphic>
          <a:graphicData uri="http://schemas.openxmlformats.org/drawingml/2006/table">
            <a:tbl>
              <a:tblPr/>
              <a:tblGrid>
                <a:gridCol w="2329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77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79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37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Ф. И.О. ребенка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Дата рождения: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Дата поступления в ДОУ:  </a:t>
                      </a:r>
                      <a:r>
                        <a:rPr lang="ru-RU" sz="1600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Группа: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71770" algn="l"/>
                        </a:tabLst>
                      </a:pPr>
                      <a:r>
                        <a:rPr lang="ru-RU" sz="18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Ф.И.О. родителей: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7177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мама – 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папа –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Ф.И.О. воспитателей: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Ф.И.О. специалистов сопровождения: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Педагог-психолог –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Логопед –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9" y="1844824"/>
          <a:ext cx="8496943" cy="1963009"/>
        </p:xfrm>
        <a:graphic>
          <a:graphicData uri="http://schemas.openxmlformats.org/drawingml/2006/table">
            <a:tbl>
              <a:tblPr/>
              <a:tblGrid>
                <a:gridCol w="23496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473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63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Заключение и рекомендации ГПМПК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.80  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.96.8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Нуждается в создании условий для получения образования, коррекции нарушений, развития и социальной адаптации на основе специальных педагогических подходов.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Образовательная программа: адаптированная основная образовательная программа для детей с ТНР дошкольного возраста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                                                                                   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777155"/>
              </p:ext>
            </p:extLst>
          </p:nvPr>
        </p:nvGraphicFramePr>
        <p:xfrm>
          <a:off x="323529" y="3843528"/>
          <a:ext cx="8496943" cy="2681816"/>
        </p:xfrm>
        <a:graphic>
          <a:graphicData uri="http://schemas.openxmlformats.org/drawingml/2006/table">
            <a:tbl>
              <a:tblPr/>
              <a:tblGrid>
                <a:gridCol w="23298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670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687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Основная цель на текущий период в направлении развития и социализации ребенка (полугодие)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Освоение ребенком примерной общеобразовательной программы дошкольного образования  «От рождения до школы» под ред. Н.Е.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Вераксы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а также примерной адаптированной основной образовательной программы для детей с тяжелыми нарушениями речи (общим недоразвитием речи) с 3 до 7 лет под ред. Н.В.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Нищевой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4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Общие задачи на период реализации ИОМ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Создание коррекционно-педагогических и компенсаторных условий для процесса обучения и воспитания с целью уменьшения и устранения недостатков познавательной, речевой и физической деятельности.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Заголовок 2"/>
          <p:cNvSpPr txBox="1">
            <a:spLocks/>
          </p:cNvSpPr>
          <p:nvPr/>
        </p:nvSpPr>
        <p:spPr>
          <a:xfrm>
            <a:off x="457200" y="27856"/>
            <a:ext cx="8305800" cy="6674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I </a:t>
            </a:r>
            <a:r>
              <a:rPr lang="ru-RU" sz="2000" dirty="0" smtClean="0">
                <a:solidFill>
                  <a:srgbClr val="FF0000"/>
                </a:solidFill>
              </a:rPr>
              <a:t>Раздел: Общие сведения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088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77048"/>
              </p:ext>
            </p:extLst>
          </p:nvPr>
        </p:nvGraphicFramePr>
        <p:xfrm>
          <a:off x="539552" y="1124744"/>
          <a:ext cx="8072495" cy="4974398"/>
        </p:xfrm>
        <a:graphic>
          <a:graphicData uri="http://schemas.openxmlformats.org/drawingml/2006/table">
            <a:tbl>
              <a:tblPr/>
              <a:tblGrid>
                <a:gridCol w="22653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071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11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Режим пребывания ребенка в ОУ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2000" baseline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Пять дней в неделю, полный день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31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Соматическое состояние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Третья группа здоровья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166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Рекомендации специалистов медицинского профиля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Охранительный режим в связи с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вегето-сосудистыми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нарушениями (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дистония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внутричерепное давление)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1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Противопоказания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Запрещены кувырки через голову и упражнения на пресс с подъемом рук за голову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8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Взаимодействие специалистов ОУ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Рекомендованы занятия с психологом, логопедом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05800" cy="66744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II </a:t>
            </a:r>
            <a:r>
              <a:rPr lang="ru-RU" sz="2400" b="1" dirty="0">
                <a:solidFill>
                  <a:srgbClr val="FF0000"/>
                </a:solidFill>
              </a:rPr>
              <a:t>Раздел: Общие и специальные условия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8050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3100" dirty="0">
                <a:solidFill>
                  <a:srgbClr val="FF0000"/>
                </a:solidFill>
              </a:rPr>
              <a:t>Создание </a:t>
            </a:r>
            <a:r>
              <a:rPr lang="ru-RU" sz="3100" dirty="0" err="1">
                <a:solidFill>
                  <a:srgbClr val="FF0000"/>
                </a:solidFill>
              </a:rPr>
              <a:t>безбарьерной</a:t>
            </a:r>
            <a:r>
              <a:rPr lang="ru-RU" sz="3100" dirty="0">
                <a:solidFill>
                  <a:srgbClr val="FF0000"/>
                </a:solidFill>
              </a:rPr>
              <a:t> среды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653433"/>
              </p:ext>
            </p:extLst>
          </p:nvPr>
        </p:nvGraphicFramePr>
        <p:xfrm>
          <a:off x="467544" y="979530"/>
          <a:ext cx="8280920" cy="5478918"/>
        </p:xfrm>
        <a:graphic>
          <a:graphicData uri="http://schemas.openxmlformats.org/drawingml/2006/table">
            <a:tbl>
              <a:tblPr/>
              <a:tblGrid>
                <a:gridCol w="24317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492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824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Построение комфортной среды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Ресурсы для решения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0035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Освещенность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 Групповое помещение и учебная зона должны быть достаточно освещены (допускается сочетание естественного и искусственного света), используется дополнительное освещение над доской, на столах.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5994">
                <a:tc>
                  <a:txBody>
                    <a:bodyPr/>
                    <a:lstStyle/>
                    <a:p>
                      <a:pPr marL="4763" indent="0" algn="l"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Создание</a:t>
                      </a:r>
                      <a:r>
                        <a:rPr lang="ru-RU" sz="1600" b="1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коррекционно-развивающей среды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Помещения создающие условия для игровой деятельности (игровые уголки).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Помещение или учебная зона, создающие условия  для коррекции речи  (фронтальный кабинет, методические пособия (зеркало с лампой дополнительного освещения, стол и стулья для занятий у зеркала ).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1953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Специально структурированная информация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Наборы игрушек и комплекты предметных картинок для уточнения произношения в звукоподражаниях, уточнения произношения гласных и наиболее легких согласных звуков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Наборы игрушек для проведения артикуляционной и мимической гимнастики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Планы, схемы для составления рассказов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Алгоритмы-иллюстрации по предметному восприятию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Таблицы по лексическим темам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95585" name="Rectangle 1"/>
          <p:cNvSpPr>
            <a:spLocks noChangeArrowheads="1"/>
          </p:cNvSpPr>
          <p:nvPr/>
        </p:nvSpPr>
        <p:spPr bwMode="auto">
          <a:xfrm>
            <a:off x="0" y="208231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689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24" y="1357298"/>
          <a:ext cx="7500991" cy="4081258"/>
        </p:xfrm>
        <a:graphic>
          <a:graphicData uri="http://schemas.openxmlformats.org/drawingml/2006/table">
            <a:tbl>
              <a:tblPr/>
              <a:tblGrid>
                <a:gridCol w="2995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0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27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617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34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Направление работы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Кол-во  занятий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Форма проведения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Ф.И.О. специалиста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Педагогическая помощь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Психологическая помощь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Логопедическая помощь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Музыкальные занятия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Физкультурные занятия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Дополнительное</a:t>
                      </a:r>
                      <a:r>
                        <a:rPr lang="ru-RU" sz="1800" baseline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образование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419100" y="468086"/>
            <a:ext cx="8305800" cy="667444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Формы комплексного психолого-педагогического сопровождения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72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955215"/>
              </p:ext>
            </p:extLst>
          </p:nvPr>
        </p:nvGraphicFramePr>
        <p:xfrm>
          <a:off x="827584" y="1216124"/>
          <a:ext cx="7747224" cy="5368331"/>
        </p:xfrm>
        <a:graphic>
          <a:graphicData uri="http://schemas.openxmlformats.org/drawingml/2006/table">
            <a:tbl>
              <a:tblPr/>
              <a:tblGrid>
                <a:gridCol w="2995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51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34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Направления деятельности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Потребности ребенка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Построение образовательного процесса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Специальная организация рабочего поля и рабочего места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Специальная организация рабочей позы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Индивидуальные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ритм и темп деятельности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24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Формы работы с ребенком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Методы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и приемы работы с ребенком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0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Формы работы с родителями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419100" y="548680"/>
            <a:ext cx="8305800" cy="667444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Специальные условия организации педагогического процесса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15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95536" y="1447800"/>
            <a:ext cx="7992888" cy="46323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/>
              <a:t>  </a:t>
            </a:r>
            <a:r>
              <a:rPr lang="ru-RU" sz="3600" b="1" dirty="0"/>
              <a:t> </a:t>
            </a:r>
            <a:endParaRPr lang="ru-RU" sz="36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800" b="1" dirty="0">
                <a:solidFill>
                  <a:srgbClr val="C00000"/>
                </a:solidFill>
              </a:rPr>
              <a:t>  Цель: </a:t>
            </a:r>
            <a:r>
              <a:rPr lang="ru-RU" sz="2800" dirty="0"/>
              <a:t>организация  целостной системы, обеспечивающей оптимальные педагогические условия для ребенка, построение для него индивидуального маршрута развития в соответствии с его индивидуальными, психофизическими и возрастными особенностями.</a:t>
            </a:r>
          </a:p>
          <a:p>
            <a:pPr algn="just"/>
            <a:endParaRPr lang="ru-RU" sz="2800" dirty="0"/>
          </a:p>
          <a:p>
            <a:pPr algn="just">
              <a:buNone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692697"/>
            <a:ext cx="66967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III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Раздел: Внутренний индивидуальный образовательный маршрут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3252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05800" cy="864096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Внутренний индивидуальный образовательный маршрут</a:t>
            </a:r>
            <a:r>
              <a:rPr lang="ru-RU" sz="2800" dirty="0"/>
              <a:t> 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549568"/>
              </p:ext>
            </p:extLst>
          </p:nvPr>
        </p:nvGraphicFramePr>
        <p:xfrm>
          <a:off x="395536" y="1196753"/>
          <a:ext cx="8352928" cy="5343683"/>
        </p:xfrm>
        <a:graphic>
          <a:graphicData uri="http://schemas.openxmlformats.org/drawingml/2006/table">
            <a:tbl>
              <a:tblPr/>
              <a:tblGrid>
                <a:gridCol w="1588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827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5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09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9229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Задачи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реализации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9363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Мониторинговый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Организация комплексного психолого-педагогического изучения ребёнка в целом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Мониторинг эффективности реализации индивидуальной коррекционно-развивающей программы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Обследования ребенка всеми специалистами на психолого-педагогическом консилиуме ОУ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 Коллегиальное определение трудностей ребенка в каждом конкретном виде деятельности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Разработка рекомендаций для составления индивидуального маршрута ребёнка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Динамическое наблюдение за динамикой развития ребенка в ходе коррекционно-воспитательного процесса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Специалисты ППК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Специалисты ППК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Председатель ППК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-Воспитатели. специалисты, участвующие в сопровождении ребенка (педагог-психолог, логопед) в течение всего учебного периода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3447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 </a:t>
            </a:r>
            <a:r>
              <a:rPr lang="ru-RU" sz="3100" dirty="0">
                <a:solidFill>
                  <a:srgbClr val="FF0000"/>
                </a:solidFill>
              </a:rPr>
              <a:t>Внутренний индивидуальный образовательный маршрут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720257"/>
              </p:ext>
            </p:extLst>
          </p:nvPr>
        </p:nvGraphicFramePr>
        <p:xfrm>
          <a:off x="467544" y="1196752"/>
          <a:ext cx="8280920" cy="5375519"/>
        </p:xfrm>
        <a:graphic>
          <a:graphicData uri="http://schemas.openxmlformats.org/drawingml/2006/table">
            <a:tbl>
              <a:tblPr/>
              <a:tblGrid>
                <a:gridCol w="207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4839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Задачи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реализации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068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Воспитательный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Решение вопросов социализации, повышения самостоятельности ребёнка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Становления нравственных ориентиров в деятельности и поведении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Воспитание положительных личностных качеств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Совместная работа специалистов в этом направлении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Оказание консультативной помощи семьям для решения возникающих проблем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Помощь воспитателям в разработке и организации мероприятий  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направленных на решение задач социально-коммуникативного развития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Воспитатели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- психолог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Специалисты, участвующие в сопровождении ребенка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969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058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 </a:t>
            </a:r>
            <a:r>
              <a:rPr lang="ru-RU" sz="3100" dirty="0">
                <a:solidFill>
                  <a:srgbClr val="FF0000"/>
                </a:solidFill>
              </a:rPr>
              <a:t>Внутренний индивидуальный образовательный маршрут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674292"/>
              </p:ext>
            </p:extLst>
          </p:nvPr>
        </p:nvGraphicFramePr>
        <p:xfrm>
          <a:off x="467545" y="1268759"/>
          <a:ext cx="8280920" cy="5394960"/>
        </p:xfrm>
        <a:graphic>
          <a:graphicData uri="http://schemas.openxmlformats.org/drawingml/2006/table">
            <a:tbl>
              <a:tblPr/>
              <a:tblGrid>
                <a:gridCol w="1575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6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176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217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3623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Задачи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реализации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Ответственный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0954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Образовательный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Развитие познавательной активности ребенка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- Формирование у него всех видов детской деятельности, характерных для данного возрастного периода.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Подготовка ребенка к школьному обучению, с учётом индивидуальных особенностей и его психофизических возможностей.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Продуманная система коррекции всего учебно-воспитательного процесса, всей жизни и деятельности ребенка в ОУ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Создание творческого союза педагогов, объединенных общими целями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Разработка интегрированного коррекционно-развивающего календарно-тематического плана работы, построенного на основе комплексной диагностики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Организация коррекционно-образовательной среды, стимулирующей развитие ребенка.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Эти задачи решаются коллективом специализированного дошкольного учреждения в тесной взаимосвязи всех сотрудников.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075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058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 </a:t>
            </a:r>
            <a:r>
              <a:rPr lang="ru-RU" sz="3100" dirty="0">
                <a:solidFill>
                  <a:srgbClr val="FF0000"/>
                </a:solidFill>
              </a:rPr>
              <a:t>Внутренний индивидуальный образовательный маршрут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976998"/>
              </p:ext>
            </p:extLst>
          </p:nvPr>
        </p:nvGraphicFramePr>
        <p:xfrm>
          <a:off x="467544" y="1336872"/>
          <a:ext cx="8280920" cy="4036344"/>
        </p:xfrm>
        <a:graphic>
          <a:graphicData uri="http://schemas.openxmlformats.org/drawingml/2006/table">
            <a:tbl>
              <a:tblPr/>
              <a:tblGrid>
                <a:gridCol w="15750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6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40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991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7482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Блок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Задачи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реализации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Ответственный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68862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Коррекционно-развивающий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Развитие компенсаторных механизмов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становления психики и деятельности ребёнка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Развитие и коррекция нарушения речи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Преодоление и предупреждение у него вторичных отклонений в развитии познавательной сферы, поведения и личностных ориентиров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Тесное сотрудничество всех специалистов учреждения, участвующих в сопровождении ребенка, в решении коррекционно-развивающих задач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 Обучение родителей и воспитателей отдельным психолого-педагогическим приёмам, повышающим эффективность взаимодействия с ребёнком, стимулирующим его активность в повседневной жизни, укрепляющим его веру в собственные возможности.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Специалисты, участвующие в сопровождении ребенка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059" marR="15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255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381328"/>
            <a:ext cx="8183880" cy="6480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Обучающийся с ограниченными возможностями здоровья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физическое лицо, имеющее недостатки в физическом и (или) психологическом развитии, подтвержденные </a:t>
            </a:r>
            <a:r>
              <a:rPr lang="ru-RU" dirty="0" err="1" smtClean="0"/>
              <a:t>психолого-медико-педагогической</a:t>
            </a:r>
            <a:r>
              <a:rPr lang="ru-RU" dirty="0" smtClean="0"/>
              <a:t> комиссией и препятствующие получению образования без создания специальных условий.</a:t>
            </a:r>
          </a:p>
          <a:p>
            <a:pPr>
              <a:buFont typeface="Wingdings 2" pitchFamily="18" charset="2"/>
              <a:buNone/>
            </a:pPr>
            <a:r>
              <a:rPr lang="ru-RU" b="1" dirty="0" smtClean="0"/>
              <a:t>   </a:t>
            </a:r>
          </a:p>
          <a:p>
            <a:pPr>
              <a:buFont typeface="Wingdings 2" pitchFamily="18" charset="2"/>
              <a:buNone/>
            </a:pPr>
            <a:r>
              <a:rPr lang="ru-RU" b="1" dirty="0" smtClean="0"/>
              <a:t>   </a:t>
            </a:r>
            <a:r>
              <a:rPr lang="ru-RU" dirty="0" smtClean="0"/>
              <a:t>Закон №273-ФЗ от 29.12.2012 «Об образовании в Российской Федерации»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05800" cy="129614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IV </a:t>
            </a:r>
            <a:r>
              <a:rPr lang="ru-RU" sz="2400" dirty="0">
                <a:solidFill>
                  <a:srgbClr val="FF0000"/>
                </a:solidFill>
              </a:rPr>
              <a:t>Раздел: Формирование социальной компетенции и внешний образовательный маршрут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71261"/>
              </p:ext>
            </p:extLst>
          </p:nvPr>
        </p:nvGraphicFramePr>
        <p:xfrm>
          <a:off x="539552" y="1700807"/>
          <a:ext cx="8136902" cy="2592289"/>
        </p:xfrm>
        <a:graphic>
          <a:graphicData uri="http://schemas.openxmlformats.org/drawingml/2006/table">
            <a:tbl>
              <a:tblPr/>
              <a:tblGrid>
                <a:gridCol w="16774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96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8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8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128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012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Направление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Конкретные задачи на период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деятельности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Показатели динамики индивидуального развития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Формы оценки динамики индивидуального развития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48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Взаимодействие с родителями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Межгрупповое взаимодействие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Социальные акции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737" marR="21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9108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ИСТОЧНИКИ ИНФОРМАЦИИ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Users\Администратор\Desktop\10189819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1471600"/>
            <a:ext cx="3082530" cy="4730225"/>
          </a:xfrm>
          <a:prstGeom prst="rect">
            <a:avLst/>
          </a:prstGeom>
          <a:noFill/>
        </p:spPr>
      </p:pic>
      <p:pic>
        <p:nvPicPr>
          <p:cNvPr id="1028" name="Picture 4" descr="E:\Users\Администратор\Desktop\ИОМ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 l="7013" t="6442" r="17873" b="30270"/>
          <a:stretch/>
        </p:blipFill>
        <p:spPr bwMode="auto">
          <a:xfrm>
            <a:off x="3704250" y="1471600"/>
            <a:ext cx="5115839" cy="3973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2492896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СПАСИБО ЗА ВНИМАНИЕ!</a:t>
            </a:r>
            <a:endParaRPr lang="ru-RU" sz="3600" dirty="0" smtClean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Классификация детей с ОВЗ</a:t>
            </a:r>
            <a:b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(по классификации В. А. Лапшина и Б. П. </a:t>
            </a:r>
            <a:r>
              <a:rPr lang="ru-RU" sz="2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Пузанова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)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92280" y="948690"/>
            <a:ext cx="288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98072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Дети с нарушением слуха (глухие, слабослышащие, позднооглохшие)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1412776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Дети с нарушением зрения (слепые,</a:t>
            </a:r>
          </a:p>
          <a:p>
            <a:r>
              <a:rPr lang="ru-RU" sz="1600" dirty="0" smtClean="0"/>
              <a:t>слабовидящие).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2060848"/>
            <a:ext cx="5725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Дети с нарушением речи (логопаты);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564905"/>
            <a:ext cx="597666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Дети с нарушением опорно-двигательного аппарата.</a:t>
            </a:r>
          </a:p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3068960"/>
            <a:ext cx="59010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Дети с задержкой психического развития.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3573016"/>
            <a:ext cx="5954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Дети с нарушением поведения и общения.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4005064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Дети с умственной отсталостью.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27584" y="4509120"/>
            <a:ext cx="6030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Дети психофизического развития, с  так называемыми сложными дефектами (слепоглухонемые, глухие или слепые дети)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20688"/>
            <a:ext cx="70567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Индивидуальный образовательный маршрут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 системы комплексного психолого-педагогического сопровождения обучающегося   с ОВЗ с учетом его индивидуальных возможностей и особых образовательных потребностей, включающий  описание регламента, содержания и форм организации обучения, психолого-педагогической и специальной поддержки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340768"/>
            <a:ext cx="777686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максимальная индивидуализация и конкретизация  направлений и задач деятельности педагогического коллектива по созданию специальных образовательных условий с учетом индивидуальных возможностей и барьеров, особых образовательных потребностей обучающегося с ОВЗ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836712"/>
            <a:ext cx="4176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ЦЕЛЬ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ИНДИВИДУАЛЬНЫЙ ОБРАЗОВАТЕЛЬНЫЙ МАРШРУТ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285784" y="577100"/>
            <a:ext cx="9501254" cy="1137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3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9592" y="1714488"/>
            <a:ext cx="7601498" cy="7920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Рекомендации ТПМПК города</a:t>
            </a:r>
            <a:endParaRPr lang="ru-RU" sz="2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07255" y="2708920"/>
            <a:ext cx="7673506" cy="86409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Решение психолого-педагогического консилиума</a:t>
            </a:r>
            <a:endParaRPr lang="ru-RU" sz="2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3789040"/>
            <a:ext cx="7632848" cy="7920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Комплексная диагностика </a:t>
            </a:r>
            <a:endParaRPr lang="ru-RU" sz="2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0966" y="4725144"/>
            <a:ext cx="7786742" cy="7200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Ожидания родителей(законных представителей)</a:t>
            </a:r>
            <a:endParaRPr lang="ru-RU" sz="26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708920"/>
            <a:ext cx="8136904" cy="30963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Разрабатывается не более, чем на один год.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Может корректироваться в процессе его реализации.</a:t>
            </a:r>
            <a:endParaRPr lang="ru-RU" sz="4000" b="1" dirty="0" smtClean="0"/>
          </a:p>
          <a:p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476672"/>
            <a:ext cx="7848872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Индивидуальный образовательный маршрут для обучающихся с ОВЗ / инвалидность</a:t>
            </a:r>
            <a:r>
              <a:rPr lang="ru-RU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Индивидуальный образовательный маршрут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для обучающихся с ОВЗ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/>
              <a:t>   разрабатывается в срок не более 3 недель с момента предоставления родителем (законным представителем) в образовательную организацию оригинала заключения ТПМПК и заявления на создание специальных условий образования и воспитания.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620</TotalTime>
  <Words>1896</Words>
  <Application>Microsoft Office PowerPoint</Application>
  <PresentationFormat>Экран (4:3)</PresentationFormat>
  <Paragraphs>258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Аспект</vt:lpstr>
      <vt:lpstr>Разработка индивидуального образовательного маршрута для дошкольников с ОВЗ</vt:lpstr>
      <vt:lpstr>Нормативно-правовая база</vt:lpstr>
      <vt:lpstr>     </vt:lpstr>
      <vt:lpstr>  Классификация детей с ОВЗ (по классификации В. А. Лапшина и Б. П. Пузанова)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Организационно-педагогические условия проектирования и реализации ИОМ</vt:lpstr>
      <vt:lpstr>Презентация PowerPoint</vt:lpstr>
      <vt:lpstr>Презентация PowerPoint</vt:lpstr>
      <vt:lpstr>Презентация PowerPoint</vt:lpstr>
      <vt:lpstr>Презентация PowerPoint</vt:lpstr>
      <vt:lpstr>Ответственность  заместителя  заведующего по ВМР/ старшего воспитателя/ руководителя ПМПК ОО</vt:lpstr>
      <vt:lpstr>Ответственность  педагога-психолога, учителя-логопеда, учителя-дефектолога</vt:lpstr>
      <vt:lpstr>Презентация PowerPoint</vt:lpstr>
      <vt:lpstr>Ответственность  родителя  (законного представителя)</vt:lpstr>
      <vt:lpstr>Презентация PowerPoint</vt:lpstr>
      <vt:lpstr>II Раздел: Общие и специальные условия </vt:lpstr>
      <vt:lpstr> Создание безбарьерной среды</vt:lpstr>
      <vt:lpstr>Презентация PowerPoint</vt:lpstr>
      <vt:lpstr>Презентация PowerPoint</vt:lpstr>
      <vt:lpstr>Презентация PowerPoint</vt:lpstr>
      <vt:lpstr>Внутренний индивидуальный образовательный маршрут </vt:lpstr>
      <vt:lpstr> Внутренний индивидуальный образовательный маршрут</vt:lpstr>
      <vt:lpstr> Внутренний индивидуальный образовательный маршрут</vt:lpstr>
      <vt:lpstr> Внутренний индивидуальный образовательный маршрут</vt:lpstr>
      <vt:lpstr> IV Раздел: Формирование социальной компетенции и внешний образовательный маршрут</vt:lpstr>
      <vt:lpstr>ИСТОЧНИКИ ИНФОРМАЦИИ</vt:lpstr>
      <vt:lpstr>Презентация PowerPoint</vt:lpstr>
    </vt:vector>
  </TitlesOfParts>
  <Company>*Питер-Company*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индивидуального образовательного маршрута для дошкольников с ОВЗ</dc:title>
  <dc:creator>Дмитрий Каленюк</dc:creator>
  <cp:lastModifiedBy>Пользователь Windows</cp:lastModifiedBy>
  <cp:revision>44</cp:revision>
  <dcterms:created xsi:type="dcterms:W3CDTF">2018-09-16T13:26:48Z</dcterms:created>
  <dcterms:modified xsi:type="dcterms:W3CDTF">2018-11-08T06:19:16Z</dcterms:modified>
</cp:coreProperties>
</file>